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3" r:id="rId5"/>
    <p:sldId id="259" r:id="rId6"/>
    <p:sldId id="262" r:id="rId7"/>
    <p:sldId id="280" r:id="rId8"/>
    <p:sldId id="286" r:id="rId9"/>
    <p:sldId id="261" r:id="rId10"/>
    <p:sldId id="284" r:id="rId11"/>
    <p:sldId id="288" r:id="rId12"/>
    <p:sldId id="285" r:id="rId13"/>
    <p:sldId id="270" r:id="rId14"/>
    <p:sldId id="268" r:id="rId15"/>
    <p:sldId id="289" r:id="rId16"/>
    <p:sldId id="257" r:id="rId17"/>
  </p:sldIdLst>
  <p:sldSz cx="9144000" cy="6858000" type="screen4x3"/>
  <p:notesSz cx="6858000" cy="9144000"/>
  <p:custDataLst>
    <p:tags r:id="rId19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E5B"/>
    <a:srgbClr val="A50021"/>
    <a:srgbClr val="003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2" y="-72"/>
      </p:cViewPr>
      <p:guideLst>
        <p:guide orient="horz" pos="2976"/>
        <p:guide orient="horz" pos="33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B817-C8AA-4C67-B081-B17C951032D9}" type="datetimeFigureOut">
              <a:rPr lang="es-MX" smtClean="0"/>
              <a:pPr/>
              <a:t>17/12/2013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0BC4-AEAC-4202-9A64-EFED5EC917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9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40BC4-AEAC-4202-9A64-EFED5EC917E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5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52736"/>
            <a:ext cx="7772400" cy="2448272"/>
          </a:xfrm>
        </p:spPr>
        <p:txBody>
          <a:bodyPr>
            <a:noAutofit/>
          </a:bodyPr>
          <a:lstStyle>
            <a:lvl1pPr>
              <a:defRPr sz="4400" b="1" baseline="0"/>
            </a:lvl1pPr>
          </a:lstStyle>
          <a:p>
            <a:r>
              <a:rPr lang="es-ES" dirty="0" smtClean="0"/>
              <a:t>HAGA CLIC PARA ESCRIBIR EL TÍTULO DE LA PRESENTACIÓN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933056"/>
            <a:ext cx="6400800" cy="79134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escribir el subtítulo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5547-A71C-4306-9255-6E57D8496DF5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6 Imagen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17633" y="5506346"/>
            <a:ext cx="1890471" cy="10443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050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0898-DB41-4C4F-86BA-F333F997C930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6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3467-E1A5-4A0D-AAD2-A57200635D9D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6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491880" y="4789599"/>
            <a:ext cx="2359858" cy="1303697"/>
          </a:xfrm>
          <a:prstGeom prst="rect">
            <a:avLst/>
          </a:prstGeom>
        </p:spPr>
      </p:pic>
      <p:sp>
        <p:nvSpPr>
          <p:cNvPr id="13" name="12 CuadroTexto"/>
          <p:cNvSpPr txBox="1"/>
          <p:nvPr userDrawn="1"/>
        </p:nvSpPr>
        <p:spPr>
          <a:xfrm>
            <a:off x="1929476" y="1628800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Conociendo México</a:t>
            </a:r>
          </a:p>
          <a:p>
            <a:pPr algn="ctr">
              <a:lnSpc>
                <a:spcPct val="150000"/>
              </a:lnSpc>
            </a:pPr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01 800 111 46 34</a:t>
            </a:r>
          </a:p>
          <a:p>
            <a:pPr algn="ctr"/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www.inegi.org.mx</a:t>
            </a:r>
          </a:p>
          <a:p>
            <a:pPr algn="ctr"/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atencion.usuarios@inegi.org.mx</a:t>
            </a:r>
            <a:endParaRPr lang="es-MX" sz="1800" b="1" kern="1500" spc="0" baseline="0" dirty="0">
              <a:solidFill>
                <a:srgbClr val="002060"/>
              </a:solidFill>
              <a:latin typeface="Helvetica" pitchFamily="34" charset="0"/>
            </a:endParaRPr>
          </a:p>
        </p:txBody>
      </p:sp>
      <p:grpSp>
        <p:nvGrpSpPr>
          <p:cNvPr id="22" name="21 Grupo"/>
          <p:cNvGrpSpPr/>
          <p:nvPr userDrawn="1"/>
        </p:nvGrpSpPr>
        <p:grpSpPr>
          <a:xfrm>
            <a:off x="1331640" y="3717032"/>
            <a:ext cx="2808312" cy="562825"/>
            <a:chOff x="1331640" y="4725144"/>
            <a:chExt cx="2808312" cy="562825"/>
          </a:xfrm>
        </p:grpSpPr>
        <p:pic>
          <p:nvPicPr>
            <p:cNvPr id="12" name="11 Imagen" descr="twitt.png"/>
            <p:cNvPicPr>
              <a:picLocks noChangeAspect="1"/>
            </p:cNvPicPr>
            <p:nvPr userDrawn="1"/>
          </p:nvPicPr>
          <p:blipFill>
            <a:blip r:embed="rId4" cstate="print">
              <a:lum contrast="10000"/>
            </a:blip>
            <a:stretch>
              <a:fillRect/>
            </a:stretch>
          </p:blipFill>
          <p:spPr>
            <a:xfrm>
              <a:off x="1331640" y="4725144"/>
              <a:ext cx="566777" cy="562825"/>
            </a:xfrm>
            <a:prstGeom prst="rect">
              <a:avLst/>
            </a:prstGeom>
          </p:spPr>
        </p:pic>
        <p:sp>
          <p:nvSpPr>
            <p:cNvPr id="14" name="13 CuadroTexto"/>
            <p:cNvSpPr txBox="1"/>
            <p:nvPr userDrawn="1"/>
          </p:nvSpPr>
          <p:spPr>
            <a:xfrm>
              <a:off x="1835696" y="4858274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 smtClean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@inegi_informa</a:t>
              </a:r>
            </a:p>
          </p:txBody>
        </p:sp>
      </p:grpSp>
      <p:grpSp>
        <p:nvGrpSpPr>
          <p:cNvPr id="23" name="22 Grupo"/>
          <p:cNvGrpSpPr/>
          <p:nvPr userDrawn="1"/>
        </p:nvGrpSpPr>
        <p:grpSpPr>
          <a:xfrm>
            <a:off x="5652120" y="3717032"/>
            <a:ext cx="2897898" cy="562825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5" cstate="print">
              <a:lum bright="-10000" contras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 userDrawn="1"/>
          </p:nvSpPr>
          <p:spPr>
            <a:xfrm>
              <a:off x="6245762" y="484738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 smtClean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INEGI Informa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ABC1-D8F4-46B8-9B50-53825C8ED998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6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9266-BF02-458B-ADDC-B19633CFB188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6836-0832-447A-9F1C-01C1BA014649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115B-0AB7-4F4A-896F-313456145F0D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10" name="9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F7CB-E721-4175-BB1A-087D35851BD1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6" name="5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3D76-36D2-4510-8CFF-4E34DA6E352A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5" name="4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3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C8DE-F4FB-4E81-A96D-C82E3072702F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5F3B-4B6F-4F41-B13F-7E2904CF95BF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7304" y="5923892"/>
            <a:ext cx="1349392" cy="74546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</a:lstStyle>
          <a:p>
            <a:fld id="{3410173D-7CEB-4065-8438-C00DE4237008}" type="datetime1">
              <a:rPr lang="es-MX" smtClean="0"/>
              <a:pPr/>
              <a:t>17/12/2013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</a:lstStyle>
          <a:p>
            <a:fld id="{168560FE-3C8B-47EC-86E6-88F39EBD3611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96944" cy="2448272"/>
          </a:xfrm>
        </p:spPr>
        <p:txBody>
          <a:bodyPr/>
          <a:lstStyle/>
          <a:p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Mexico’s Experience Monitoring Millennium Development Goals 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New York, 17</a:t>
            </a:r>
            <a:r>
              <a:rPr lang="en-US" sz="1800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 December, 2013</a:t>
            </a: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Enrique Ordaz</a:t>
            </a: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INEGI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1</a:t>
            </a:fld>
            <a:endParaRPr lang="es-MX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187624" y="404664"/>
            <a:ext cx="6400800" cy="791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Open Working Group</a:t>
            </a: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Support public policies by measuring: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Emerging phenomena: broader measures of progress, including subjective well-being.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Critical topics such as crime and victimization statistics jointly with our judiciary authorities and the UNODC.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The impact of cross-cutting topics: environment, gender, productivity.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Standardization of data and metadata: supporting  international and national assessments.</a:t>
            </a:r>
            <a:r>
              <a:rPr lang="en-US" sz="2800" dirty="0"/>
              <a:t>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Check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for consistency and quality of basic data: sources, concepts, classifications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Look at behavior of indicators relative to other data and available information.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The role of National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Stati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hu-HU" smtClean="0">
                <a:solidFill>
                  <a:schemeClr val="tx2">
                    <a:lumMod val="75000"/>
                  </a:schemeClr>
                </a:solidFill>
              </a:rPr>
              <a:t>tics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Offices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National statistical capacities and data availability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Main challenge: administrative records</a:t>
            </a:r>
          </a:p>
          <a:p>
            <a:pPr lvl="1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In many cases they have been properly collected and exploited for statistical purposes, but…</a:t>
            </a:r>
          </a:p>
          <a:p>
            <a:pPr lvl="1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We need to strengthen the capacity of ministries and local governments to take advantage of administrative records. </a:t>
            </a:r>
          </a:p>
          <a:p>
            <a:pPr lvl="1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Quality data at the sub-national level is a ¿?. Heterogeneity.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Another challenge: Statistical knowledge and skills.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435975" cy="4768850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Establish a permanent producer-user dialogue. </a:t>
            </a: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Set up a coordination mechanism for the National Statistical and Geographic Information System.</a:t>
            </a: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Getting involved from the beginning in the design of new targets and indicators.</a:t>
            </a: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Review indicators in the context of national circumstances.</a:t>
            </a: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Use of geographic information tools.</a:t>
            </a:r>
          </a:p>
          <a:p>
            <a:pPr algn="just"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Develop an effective communication plan.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2770" name="2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Conclusions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47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</a:t>
            </a:r>
          </a:p>
          <a:p>
            <a:pPr>
              <a:buNone/>
            </a:pPr>
            <a:r>
              <a:rPr lang="es-MX" dirty="0" smtClean="0"/>
              <a:t>			</a:t>
            </a:r>
            <a:r>
              <a:rPr lang="es-MX" sz="9600" dirty="0" smtClean="0">
                <a:solidFill>
                  <a:schemeClr val="tx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Thank you!</a:t>
            </a:r>
            <a:endParaRPr lang="es-MX" sz="9600" dirty="0">
              <a:solidFill>
                <a:schemeClr val="tx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main challenges in MDG monitoring at different stages were…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At the beginning: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Marginal presence of the NSO (before the first report).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First report was produced in 2005.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Currently: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Work hand in hand with the President’s  and several ministries’ offices.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Active participation of concerned ministries.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Detailed methodology revisions and data quality assurance.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Set up a national website for Mexico’s MDG monitoring.  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How have the MDG indicators been used in policy making?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Public policies have had and impact on the MDG  targets, but they are usually designed in terms of the current administration´s political agenda. </a:t>
            </a:r>
          </a:p>
          <a:p>
            <a:pPr algn="just"/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However, the indicators provide the dimension of specific problems and call the government’s and society's attention.</a:t>
            </a:r>
          </a:p>
          <a:p>
            <a:pPr algn="just"/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How have the MDG indicators been used in policy making?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MDG indicators have been used as an early warning system in the evaluation and follow up of public policies.</a:t>
            </a:r>
          </a:p>
          <a:p>
            <a:pPr algn="just"/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As the year 2015 nears, MDG have gained awareness among the population and the mass media; MDG and the post-2015 agenda have become increasingly present in the public discourse, both at the national and the sub-national levels.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Role of ministries in monitoring MDG targets and indicators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Propose supplementary indicators, linked to public policies.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Recommend methodologies for specialized subjects matters.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Produce and update data and indicators.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Incorporate indicators in their medium term Sectorial Programs.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Contribute to the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National Catalog of Indicators.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03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What criteria were used in selecting supplementary indicators?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Supplementary indicators: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Constitutional and other legal mandates.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Challenges set by the original targets were not adequate for the country´s development level.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aspirations and objectives of public policies are beyond MDGs.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Moving from quantitative to qualitative issues:   2.4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Terminal efficiency in primary education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Availability of reliable data.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Development indicators help to: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Understand the country dynamics: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regions;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emerging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topics;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population groups; environmental issues; economy…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Diagnosis      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objectives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targets     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  indicators		evaluation.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Locate problems in space and time applying geographic information tools.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>
            <a:off x="5970974" y="3212976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>
            <a:off x="4067944" y="3765905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6 Flecha derecha"/>
          <p:cNvSpPr/>
          <p:nvPr/>
        </p:nvSpPr>
        <p:spPr>
          <a:xfrm>
            <a:off x="2973137" y="3212976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971600" y="3765905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Development indicators help to: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Articulate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public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policies.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National, sectorial and local planning.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Accountability and transparency.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Communicate with society.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05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The role of National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Stati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tics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Offices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Motivate dialogue with users: identify needs; what data is available; what data can be produced and what is not feasible.</a:t>
            </a:r>
          </a:p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Conduct the coordination of the National Statistical and Geographic Information System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Provide support in the debate related to the post 2015- development agenda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Support and strengthening the building of statistical capacity at the sub-national level.</a:t>
            </a:r>
          </a:p>
          <a:p>
            <a:endParaRPr lang="en-US" dirty="0" smtClean="0"/>
          </a:p>
          <a:p>
            <a:endParaRPr 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60FE-3C8B-47EC-86E6-88F39EBD3611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60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1605&quot;&gt;&lt;object type=&quot;3&quot; unique_id=&quot;11606&quot;&gt;&lt;property id=&quot;20148&quot; value=&quot;5&quot;/&gt;&lt;property id=&quot;20300&quot; value=&quot;Diapositiva 1&quot;/&gt;&lt;property id=&quot;20307&quot; value=&quot;256&quot;/&gt;&lt;/object&gt;&lt;object type=&quot;3&quot; unique_id=&quot;11607&quot;&gt;&lt;property id=&quot;20148&quot; value=&quot;5&quot;/&gt;&lt;property id=&quot;20300&quot; value=&quot;Diapositiva 2&quot;/&gt;&lt;property id=&quot;20307&quot; value=&quot;257&quot;/&gt;&lt;/object&gt;&lt;object type=&quot;3&quot; unique_id=&quot;11608&quot;&gt;&lt;property id=&quot;20148&quot; value=&quot;5&quot;/&gt;&lt;property id=&quot;20300&quot; value=&quot;Diapositiva 3&quot;/&gt;&lt;property id=&quot;20307&quot; value=&quot;258&quot;/&gt;&lt;/object&gt;&lt;/object&gt;&lt;object type=&quot;8&quot; unique_id=&quot;1161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259DE2FD930DD40B841ECBD192C5025" ma:contentTypeVersion="1" ma:contentTypeDescription="Crear nuevo documento." ma:contentTypeScope="" ma:versionID="25d37653378c2a65ff159b17de7f69d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b85dce115edaa5d1911cb96bd2a399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53A8721-EF7F-494D-9A5D-94E38FBF3372}">
  <ds:schemaRefs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1DE5E6C-94DA-4909-87E3-507E5D0926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3465C5-3694-491F-BAE2-BA2C94E77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674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 Mexico’s Experience Monitoring Millennium Development Goals </vt:lpstr>
      <vt:lpstr>The main challenges in MDG monitoring at different stages were…</vt:lpstr>
      <vt:lpstr>How have the MDG indicators been used in policy making? </vt:lpstr>
      <vt:lpstr>How have the MDG indicators been used in policy making? </vt:lpstr>
      <vt:lpstr>Role of ministries in monitoring MDG targets and indicators </vt:lpstr>
      <vt:lpstr>What criteria were used in selecting supplementary indicators?</vt:lpstr>
      <vt:lpstr>Development indicators help to:</vt:lpstr>
      <vt:lpstr>Development indicators help to:</vt:lpstr>
      <vt:lpstr>The role of National Statistics Offices</vt:lpstr>
      <vt:lpstr>The role of National Statistics Offices</vt:lpstr>
      <vt:lpstr>National statistical capacities and data availability</vt:lpstr>
      <vt:lpstr> Conclusions</vt:lpstr>
      <vt:lpstr>PowerPoint Presentation</vt:lpstr>
    </vt:vector>
  </TitlesOfParts>
  <Company>INEGI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INEGI</dc:creator>
  <cp:lastModifiedBy>unsd</cp:lastModifiedBy>
  <cp:revision>158</cp:revision>
  <dcterms:created xsi:type="dcterms:W3CDTF">2012-11-21T18:56:16Z</dcterms:created>
  <dcterms:modified xsi:type="dcterms:W3CDTF">2013-12-17T15:03:30Z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0x0101001259DE2FD930DD40B841ECBD192C5025</vt:lpwstr>
  </property>
</Properties>
</file>